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6" r:id="rId2"/>
    <p:sldId id="474" r:id="rId3"/>
    <p:sldId id="467" r:id="rId4"/>
    <p:sldId id="475" r:id="rId5"/>
    <p:sldId id="427" r:id="rId6"/>
    <p:sldId id="476" r:id="rId7"/>
    <p:sldId id="477" r:id="rId8"/>
    <p:sldId id="478" r:id="rId9"/>
    <p:sldId id="424" r:id="rId10"/>
    <p:sldId id="469" r:id="rId11"/>
    <p:sldId id="426" r:id="rId12"/>
    <p:sldId id="466" r:id="rId13"/>
    <p:sldId id="470" r:id="rId14"/>
    <p:sldId id="471" r:id="rId15"/>
    <p:sldId id="472" r:id="rId16"/>
    <p:sldId id="473" r:id="rId17"/>
    <p:sldId id="331" r:id="rId18"/>
    <p:sldId id="259" r:id="rId19"/>
    <p:sldId id="258" r:id="rId20"/>
  </p:sldIdLst>
  <p:sldSz cx="12192000" cy="6858000"/>
  <p:notesSz cx="6858000" cy="9144000"/>
  <p:defaultTextStyle>
    <a:defPPr>
      <a:defRPr lang="zh-CN"/>
    </a:defPPr>
    <a:lvl1pPr marL="0" lvl="0" indent="0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875" lvl="1" indent="-150699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446" lvl="2" indent="-303091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016" lvl="3" indent="-455483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586" lvl="4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7848" lvl="5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418" lvl="6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6987" lvl="7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557" lvl="8" indent="-607875" algn="l" defTabSz="121914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AECD"/>
    <a:srgbClr val="579B91"/>
    <a:srgbClr val="8EC0B9"/>
    <a:srgbClr val="FFFFFF"/>
    <a:srgbClr val="C0C0C0"/>
    <a:srgbClr val="F2F2DF"/>
    <a:srgbClr val="EFE188"/>
    <a:srgbClr val="0000FF"/>
    <a:srgbClr val="FCEFDE"/>
    <a:srgbClr val="F9C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2025/11/17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87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44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0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58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1568D65-F29F-4941-8609-C220DFAFB9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9B09B6A6-F22B-C1F8-B687-209CAD1E70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8ED0F8AF-A09C-0A56-5258-1EDBBED2234A}"/>
              </a:ext>
            </a:extLst>
          </p:cNvPr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>
              <a:extLst>
                <a:ext uri="{FF2B5EF4-FFF2-40B4-BE49-F238E27FC236}">
                  <a16:creationId xmlns:a16="http://schemas.microsoft.com/office/drawing/2014/main" id="{E76514EF-6F8F-A973-5A48-369B13E485B5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cs typeface="+mn-cs"/>
                <a:sym typeface="华文细黑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156DE84-A4B6-CA45-C389-D15FC0C11986}"/>
                </a:ext>
              </a:extLst>
            </p:cNvPr>
            <p:cNvCxnSpPr>
              <a:cxnSpLocks/>
            </p:cNvCxnSpPr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084B81C-1F4D-6F69-852B-AD2D5B4A656B}"/>
                </a:ext>
              </a:extLst>
            </p:cNvPr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/>
                <a:ea typeface="字魂70号-灵悦黑体"/>
                <a:sym typeface="华文细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909CE5AD-C381-A9CB-75A2-6861F57FCF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>
            <a:extLst>
              <a:ext uri="{FF2B5EF4-FFF2-40B4-BE49-F238E27FC236}">
                <a16:creationId xmlns:a16="http://schemas.microsoft.com/office/drawing/2014/main" id="{48505660-5945-EF3D-6925-FD9A00B613BE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1935456-3E05-6C96-3905-32CDB42058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>
            <a:extLst>
              <a:ext uri="{FF2B5EF4-FFF2-40B4-BE49-F238E27FC236}">
                <a16:creationId xmlns:a16="http://schemas.microsoft.com/office/drawing/2014/main" id="{93FBCAA6-7074-6A62-23C0-93190B6BCD64}"/>
              </a:ext>
            </a:extLst>
          </p:cNvPr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  <a:headEnd/>
            <a:tailE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字魂70号-灵悦黑体"/>
              <a:cs typeface="+mn-cs"/>
              <a:sym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31402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68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661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178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354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532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709" algn="l" defTabSz="912661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896" indent="-226896" algn="l" defTabSz="912661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4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250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427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603" indent="-226896" algn="l" defTabSz="912661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>
            <a:extLst>
              <a:ext uri="{FF2B5EF4-FFF2-40B4-BE49-F238E27FC236}">
                <a16:creationId xmlns:a16="http://schemas.microsoft.com/office/drawing/2014/main" id="{73FB27B0-CB07-582B-EC0E-799C487CB6C0}"/>
              </a:ext>
            </a:extLst>
          </p:cNvPr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  <a:headEnd/>
            <a:tailEnd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7A700E6-026E-8A2F-CC2F-A03B4936E654}"/>
              </a:ext>
            </a:extLst>
          </p:cNvPr>
          <p:cNvCxnSpPr>
            <a:cxnSpLocks/>
          </p:cNvCxnSpPr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>
            <a:extLst>
              <a:ext uri="{FF2B5EF4-FFF2-40B4-BE49-F238E27FC236}">
                <a16:creationId xmlns:a16="http://schemas.microsoft.com/office/drawing/2014/main" id="{4683061D-36F8-D8A0-A7DE-041C24269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/>
              </a:rPr>
              <a:t>整理与复习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/>
            </a:endParaRPr>
          </a:p>
        </p:txBody>
      </p:sp>
      <p:sp>
        <p:nvSpPr>
          <p:cNvPr id="10" name="矩形 259">
            <a:extLst>
              <a:ext uri="{FF2B5EF4-FFF2-40B4-BE49-F238E27FC236}">
                <a16:creationId xmlns:a16="http://schemas.microsoft.com/office/drawing/2014/main" id="{A1325A73-2ADA-E437-8699-092972357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/>
              </a:rPr>
              <a:t>三年级数学下册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8">
            <a:extLst>
              <a:ext uri="{FF2B5EF4-FFF2-40B4-BE49-F238E27FC236}">
                <a16:creationId xmlns:a16="http://schemas.microsoft.com/office/drawing/2014/main" id="{AF6FA3A8-1FDF-A123-2137-847A1AAE6FE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412" y="200897"/>
            <a:ext cx="2571670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我的问题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7E584CE4-0B58-8283-6FE0-1ADD3C7DFAB4}"/>
              </a:ext>
            </a:extLst>
          </p:cNvPr>
          <p:cNvSpPr/>
          <p:nvPr/>
        </p:nvSpPr>
        <p:spPr>
          <a:xfrm>
            <a:off x="2789663" y="1311754"/>
            <a:ext cx="4249492" cy="1540757"/>
          </a:xfrm>
          <a:prstGeom prst="roundRect">
            <a:avLst/>
          </a:prstGeom>
          <a:solidFill>
            <a:srgbClr val="FDFEF8"/>
          </a:solidFill>
          <a:ln w="38100" cap="flat" cmpd="sng" algn="ctr">
            <a:solidFill>
              <a:srgbClr val="9DCE7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121917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prstClr val="black"/>
                </a:solidFill>
                <a:latin typeface="Times New Roman"/>
                <a:ea typeface="楷体"/>
              </a:rPr>
              <a:t>平行四边形是轴对称图形吗？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96F273B-CE49-6AE7-9B37-561799384C1A}"/>
              </a:ext>
            </a:extLst>
          </p:cNvPr>
          <p:cNvSpPr/>
          <p:nvPr/>
        </p:nvSpPr>
        <p:spPr>
          <a:xfrm>
            <a:off x="3365555" y="3406127"/>
            <a:ext cx="7925695" cy="2592288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9DCE7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12191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67" b="1" kern="0" dirty="0">
              <a:solidFill>
                <a:prstClr val="black"/>
              </a:solidFill>
              <a:latin typeface="Times New Roman"/>
              <a:ea typeface="楷体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959AF3-B4E9-C0D9-6F89-005F47881657}"/>
              </a:ext>
            </a:extLst>
          </p:cNvPr>
          <p:cNvSpPr txBox="1"/>
          <p:nvPr/>
        </p:nvSpPr>
        <p:spPr>
          <a:xfrm>
            <a:off x="5936246" y="3016277"/>
            <a:ext cx="2784312" cy="76944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问题银行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38BBE1-213D-9740-07AD-3686CCC859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414" y="2176437"/>
            <a:ext cx="2097582" cy="351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5547DB1-11ED-731B-049F-96F5B10C4292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C4F1123-6FC8-34D7-4036-CDCE18A1E7B7}"/>
              </a:ext>
            </a:extLst>
          </p:cNvPr>
          <p:cNvGrpSpPr/>
          <p:nvPr/>
        </p:nvGrpSpPr>
        <p:grpSpPr>
          <a:xfrm>
            <a:off x="473946" y="506602"/>
            <a:ext cx="3095564" cy="613860"/>
            <a:chOff x="373026" y="379951"/>
            <a:chExt cx="3527136" cy="699442"/>
          </a:xfrm>
        </p:grpSpPr>
        <p:sp>
          <p:nvSpPr>
            <p:cNvPr id="17" name="Block Arc 15">
              <a:extLst>
                <a:ext uri="{FF2B5EF4-FFF2-40B4-BE49-F238E27FC236}">
                  <a16:creationId xmlns:a16="http://schemas.microsoft.com/office/drawing/2014/main" id="{FFC50CD0-58CD-CDD3-C250-1F3747296C28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16ACDA7-0C9F-7DFC-DBE7-F1248558CC1A}"/>
                </a:ext>
              </a:extLst>
            </p:cNvPr>
            <p:cNvCxnSpPr>
              <a:cxnSpLocks/>
              <a:endCxn id="19" idx="0"/>
            </p:cNvCxnSpPr>
            <p:nvPr/>
          </p:nvCxnSpPr>
          <p:spPr>
            <a:xfrm flipV="1">
              <a:off x="402784" y="1029979"/>
              <a:ext cx="3497377" cy="12057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28B33F-092B-71BD-7815-341198A6B5E8}"/>
                </a:ext>
              </a:extLst>
            </p:cNvPr>
            <p:cNvSpPr/>
            <p:nvPr/>
          </p:nvSpPr>
          <p:spPr>
            <a:xfrm>
              <a:off x="3801332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35C55D38-D6D4-16F4-EB8D-2B6DE35CF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170" y="261283"/>
            <a:ext cx="2656936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巩固与运用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82A7B61-5B09-A57C-0DE2-438BD1AA4A4C}"/>
              </a:ext>
            </a:extLst>
          </p:cNvPr>
          <p:cNvSpPr txBox="1"/>
          <p:nvPr/>
        </p:nvSpPr>
        <p:spPr>
          <a:xfrm>
            <a:off x="7181772" y="7637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P31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1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:a16="http://schemas.microsoft.com/office/drawing/2014/main" id="{B2522E39-D546-5100-D8BD-68438E573AF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8" y="1384016"/>
            <a:ext cx="10363200" cy="73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下面哪些图形是轴对称图形？和同伴说一说你的理由。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EEE2B43-DAD9-2672-CA9F-3E2FC84FA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718891"/>
            <a:ext cx="10076033" cy="212758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F17E8FB5-3DA7-0445-6E3A-EB6456549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1518772" y="4434798"/>
            <a:ext cx="803274" cy="66878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0D0EE99C-B7EB-54D4-8564-CBDEB2F868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/>
        </p:blipFill>
        <p:spPr>
          <a:xfrm>
            <a:off x="3101405" y="4516806"/>
            <a:ext cx="766926" cy="55708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C1BD5E2-BFFC-75CD-E893-79000E5C08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4690597" y="4434798"/>
            <a:ext cx="803274" cy="668788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8365568-6A5F-ED14-DE5B-82FD2A9CFE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5738347" y="4434798"/>
            <a:ext cx="803274" cy="66878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029710E-9140-CB26-FC7E-6681C554E0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6967072" y="4434798"/>
            <a:ext cx="803274" cy="66878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6A7CEB5-009F-61F9-AAFB-00F1C88C60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/>
        </p:blipFill>
        <p:spPr>
          <a:xfrm>
            <a:off x="7987730" y="4516806"/>
            <a:ext cx="766926" cy="55708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DDF6EBA-57E2-9F1F-522E-C2B23FD715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3" t="6694" r="31619" b="73013"/>
          <a:stretch/>
        </p:blipFill>
        <p:spPr>
          <a:xfrm>
            <a:off x="9254555" y="4516806"/>
            <a:ext cx="766926" cy="55708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5B26B3C-DE88-24F9-F4BD-DD281075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10415122" y="4434798"/>
            <a:ext cx="803274" cy="66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9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BA3982-A454-3CD3-85BF-3EFC4A0141B9}"/>
              </a:ext>
            </a:extLst>
          </p:cNvPr>
          <p:cNvSpPr txBox="1"/>
          <p:nvPr/>
        </p:nvSpPr>
        <p:spPr>
          <a:xfrm>
            <a:off x="7397432" y="7637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P31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2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CEE702BF-2863-F076-88E9-2FD45348DD8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1157" y="1280499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利用教材附页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折一折，找出下面图形的对称轴。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950E667-D3B6-17F1-D9A1-5C35E3F5A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2642640"/>
            <a:ext cx="9160030" cy="2245581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085EA0D-FECF-21E3-A379-44CDB8EFA5C1}"/>
              </a:ext>
            </a:extLst>
          </p:cNvPr>
          <p:cNvCxnSpPr>
            <a:cxnSpLocks/>
          </p:cNvCxnSpPr>
          <p:nvPr/>
        </p:nvCxnSpPr>
        <p:spPr>
          <a:xfrm>
            <a:off x="2578130" y="2518913"/>
            <a:ext cx="0" cy="224835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1C2FC56-1B5B-33DE-2B3D-14B941F3D87B}"/>
              </a:ext>
            </a:extLst>
          </p:cNvPr>
          <p:cNvCxnSpPr>
            <a:cxnSpLocks/>
          </p:cNvCxnSpPr>
          <p:nvPr/>
        </p:nvCxnSpPr>
        <p:spPr>
          <a:xfrm>
            <a:off x="4420984" y="3726433"/>
            <a:ext cx="3644777" cy="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9EDB881-1825-6BF3-A732-8A521610D458}"/>
              </a:ext>
            </a:extLst>
          </p:cNvPr>
          <p:cNvCxnSpPr>
            <a:cxnSpLocks/>
          </p:cNvCxnSpPr>
          <p:nvPr/>
        </p:nvCxnSpPr>
        <p:spPr>
          <a:xfrm>
            <a:off x="9781886" y="2518913"/>
            <a:ext cx="0" cy="224835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37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54C3521-84FF-3F78-639B-E3B3FF939D67}"/>
              </a:ext>
            </a:extLst>
          </p:cNvPr>
          <p:cNvSpPr txBox="1"/>
          <p:nvPr/>
        </p:nvSpPr>
        <p:spPr>
          <a:xfrm>
            <a:off x="7283132" y="43992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3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BB3430A1-DB54-7BE6-63E8-E164740F27B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86857" y="956649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按下面的方法做，展开后是什么图形？想一想，做一做。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C9A6502-1959-56F4-BB27-D95D3AA9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085" y="2081703"/>
            <a:ext cx="9160030" cy="2446945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7701F60-48F9-C727-5508-837392AD94FD}"/>
              </a:ext>
            </a:extLst>
          </p:cNvPr>
          <p:cNvSpPr/>
          <p:nvPr/>
        </p:nvSpPr>
        <p:spPr>
          <a:xfrm rot="20881576">
            <a:off x="4572000" y="258127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0170EF-F5C9-E0CF-DDF0-257F4D657952}"/>
              </a:ext>
            </a:extLst>
          </p:cNvPr>
          <p:cNvSpPr txBox="1"/>
          <p:nvPr/>
        </p:nvSpPr>
        <p:spPr>
          <a:xfrm>
            <a:off x="4686300" y="2129909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u="none" strike="noStrike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紧挨着对称轴。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CECF79E-3D95-0AE5-8A7A-800F396AB828}"/>
              </a:ext>
            </a:extLst>
          </p:cNvPr>
          <p:cNvSpPr/>
          <p:nvPr/>
        </p:nvSpPr>
        <p:spPr>
          <a:xfrm rot="718424" flipV="1">
            <a:off x="10382251" y="357187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10932C-8EED-AED0-C5E4-7DFC62EF7181}"/>
              </a:ext>
            </a:extLst>
          </p:cNvPr>
          <p:cNvSpPr txBox="1"/>
          <p:nvPr/>
        </p:nvSpPr>
        <p:spPr>
          <a:xfrm>
            <a:off x="9725025" y="3987284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距离对称轴最近。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2429CC8-09F4-3F88-8283-E5F38EFF9097}"/>
              </a:ext>
            </a:extLst>
          </p:cNvPr>
          <p:cNvSpPr/>
          <p:nvPr/>
        </p:nvSpPr>
        <p:spPr>
          <a:xfrm rot="718424" flipH="1">
            <a:off x="9448801" y="2143125"/>
            <a:ext cx="390525" cy="304800"/>
          </a:xfrm>
          <a:custGeom>
            <a:avLst/>
            <a:gdLst>
              <a:gd name="connsiteX0" fmla="*/ 0 w 390525"/>
              <a:gd name="connsiteY0" fmla="*/ 304800 h 304800"/>
              <a:gd name="connsiteX1" fmla="*/ 295275 w 390525"/>
              <a:gd name="connsiteY1" fmla="*/ 228600 h 304800"/>
              <a:gd name="connsiteX2" fmla="*/ 390525 w 390525"/>
              <a:gd name="connsiteY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0525" h="304800">
                <a:moveTo>
                  <a:pt x="0" y="304800"/>
                </a:moveTo>
                <a:cubicBezTo>
                  <a:pt x="115094" y="292100"/>
                  <a:pt x="230188" y="279400"/>
                  <a:pt x="295275" y="228600"/>
                </a:cubicBezTo>
                <a:cubicBezTo>
                  <a:pt x="360363" y="177800"/>
                  <a:pt x="375444" y="88900"/>
                  <a:pt x="390525" y="0"/>
                </a:cubicBezTo>
              </a:path>
            </a:pathLst>
          </a:custGeom>
          <a:noFill/>
          <a:ln>
            <a:solidFill>
              <a:srgbClr val="FF0000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349009-4099-CCB3-F7F5-9F145BFB100F}"/>
              </a:ext>
            </a:extLst>
          </p:cNvPr>
          <p:cNvSpPr txBox="1"/>
          <p:nvPr/>
        </p:nvSpPr>
        <p:spPr>
          <a:xfrm>
            <a:off x="8086726" y="1672709"/>
            <a:ext cx="20478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距离对称轴最远。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77F0E23-1C76-0668-FEC6-CD2C0D86D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96" y="4643646"/>
            <a:ext cx="1514059" cy="151405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BC31AF8-1BEA-5072-9F63-F81B493D2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896" y="4663241"/>
            <a:ext cx="1904459" cy="148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4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DD0C2A4-4878-AD31-0D5D-3246939BF5D1}"/>
              </a:ext>
            </a:extLst>
          </p:cNvPr>
          <p:cNvSpPr txBox="1"/>
          <p:nvPr/>
        </p:nvSpPr>
        <p:spPr>
          <a:xfrm>
            <a:off x="7283132" y="12209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4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6E2E421A-CBA4-9CF5-82DE-60D55A57A575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886857" y="1118574"/>
            <a:ext cx="10653129" cy="617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下图中哪些图形通过平移可以重合？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38E5B9-A875-E0EE-7AFA-8DDFDBF8C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284" y="2091257"/>
            <a:ext cx="10076033" cy="22754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7862B1C-C96D-B621-77BD-9CB48179A4E5}"/>
              </a:ext>
            </a:extLst>
          </p:cNvPr>
          <p:cNvSpPr txBox="1"/>
          <p:nvPr/>
        </p:nvSpPr>
        <p:spPr>
          <a:xfrm>
            <a:off x="1466850" y="4991785"/>
            <a:ext cx="92583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）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和（</a:t>
            </a:r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），（</a:t>
            </a:r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）和（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</a:rPr>
              <a:t>6</a:t>
            </a: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+mn-lt"/>
              </a:rPr>
              <a:t>）可以通过平移重合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4527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34CC15EB-0442-D00F-E012-3CC62AEE5F2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66800" y="566123"/>
            <a:ext cx="10325100" cy="131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5.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你能将这个福字还原吗？先设计还原路线并记录下来，再利用教材附页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中的图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移一移。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32831A-D23C-C5A5-D04A-E73F88B9A827}"/>
              </a:ext>
            </a:extLst>
          </p:cNvPr>
          <p:cNvSpPr txBox="1"/>
          <p:nvPr/>
        </p:nvSpPr>
        <p:spPr>
          <a:xfrm>
            <a:off x="7283132" y="1297172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5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9DECF26-748A-BCAD-8319-CCCC9529F3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30" y="2181583"/>
            <a:ext cx="1883889" cy="1880218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92B24D3-D873-17E9-F318-F47B797FD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00030"/>
              </p:ext>
            </p:extLst>
          </p:nvPr>
        </p:nvGraphicFramePr>
        <p:xfrm>
          <a:off x="5003800" y="2091267"/>
          <a:ext cx="576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48471634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1585320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99016385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84033408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52895754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14732539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5129333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08257234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96527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7719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2842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3910593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CF7A4AF9-6EEA-9186-1088-278E00A506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t="4894" r="6541" b="7740"/>
          <a:stretch/>
        </p:blipFill>
        <p:spPr>
          <a:xfrm>
            <a:off x="8604622" y="2090608"/>
            <a:ext cx="712529" cy="70892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F6F7649-4CF1-D1A7-90E0-2EE51E71B3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" t="2631" r="7023" b="4587"/>
          <a:stretch/>
        </p:blipFill>
        <p:spPr>
          <a:xfrm>
            <a:off x="7169036" y="2815753"/>
            <a:ext cx="707618" cy="70992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90BE4BE-F358-0159-8E9D-8AD2BC5EDD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6" t="10000" r="13473" b="8816"/>
          <a:stretch/>
        </p:blipFill>
        <p:spPr>
          <a:xfrm>
            <a:off x="7887381" y="3533878"/>
            <a:ext cx="711745" cy="71290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C2E93EA-8ECD-44AE-1A31-55BEF9DFA8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8" t="5278" r="6163" b="5278"/>
          <a:stretch/>
        </p:blipFill>
        <p:spPr>
          <a:xfrm>
            <a:off x="10039629" y="4247727"/>
            <a:ext cx="723342" cy="719989"/>
          </a:xfrm>
          <a:prstGeom prst="rect">
            <a:avLst/>
          </a:prstGeom>
        </p:spPr>
      </p:pic>
      <p:sp>
        <p:nvSpPr>
          <p:cNvPr id="17" name="标题 1">
            <a:extLst>
              <a:ext uri="{FF2B5EF4-FFF2-40B4-BE49-F238E27FC236}">
                <a16:creationId xmlns:a16="http://schemas.microsoft.com/office/drawing/2014/main" id="{0B879194-4750-935C-286A-B0A1960A126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476500" y="5157174"/>
            <a:ext cx="7505700" cy="131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图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先向左平移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格，再向下平移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格；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图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先向左平移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格，再向上平移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格。</a:t>
            </a:r>
          </a:p>
        </p:txBody>
      </p:sp>
    </p:spTree>
    <p:extLst>
      <p:ext uri="{BB962C8B-B14F-4D97-AF65-F5344CB8AC3E}">
        <p14:creationId xmlns:p14="http://schemas.microsoft.com/office/powerpoint/2010/main" val="263432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05873 0.00116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72 0.00116 L -0.05872 0.10672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3594 0.001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9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94 0.00185 L -0.23516 -0.10509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A4B55-FCC1-66D5-A4EC-89C247D60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AADAD377-4634-6B93-1456-CBCFEAE6DED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66800" y="252089"/>
            <a:ext cx="10248900" cy="25199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/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6.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剪一剪，描一描。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）剪一幅轴对称的小图案，描在方格纸上。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）把剪出的图案按你喜欢的方式平移，再描出来，并说一说这个图案是怎样平移的。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D55E23-F15E-4B30-143A-778610C33961}"/>
              </a:ext>
            </a:extLst>
          </p:cNvPr>
          <p:cNvSpPr txBox="1"/>
          <p:nvPr/>
        </p:nvSpPr>
        <p:spPr>
          <a:xfrm>
            <a:off x="7054532" y="390565"/>
            <a:ext cx="3926659" cy="425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【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选自教材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P32 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第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6</a:t>
            </a:r>
            <a:r>
              <a:rPr lang="zh-CN" altLang="en-US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题</a:t>
            </a:r>
            <a:r>
              <a:rPr lang="en-US" altLang="zh-CN" sz="1865" dirty="0">
                <a:solidFill>
                  <a:srgbClr val="7575D7"/>
                </a:solidFill>
                <a:latin typeface="+mn-lt"/>
                <a:ea typeface="黑体" panose="02010609060101010101" charset="-122"/>
              </a:rPr>
              <a:t>】</a:t>
            </a:r>
            <a:endParaRPr lang="zh-CN" altLang="en-US" sz="1865" dirty="0">
              <a:solidFill>
                <a:srgbClr val="7575D7"/>
              </a:solidFill>
              <a:latin typeface="+mn-lt"/>
              <a:ea typeface="黑体" panose="02010609060101010101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F3CC0CD-5BD3-712F-D636-B342DA1C6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350" y="2549483"/>
            <a:ext cx="8327300" cy="397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39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932CA9-013F-22E1-0DE2-96F20BFF8F8E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9BBE69-5443-1BB6-4FD0-F205005B6AE3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>
            <a:extLst>
              <a:ext uri="{FF2B5EF4-FFF2-40B4-BE49-F238E27FC236}">
                <a16:creationId xmlns:a16="http://schemas.microsoft.com/office/drawing/2014/main" id="{33491E14-D496-41D6-9084-5FF6F0BED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3" y="1032"/>
            <a:ext cx="12179256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>
            <a:extLst>
              <a:ext uri="{FF2B5EF4-FFF2-40B4-BE49-F238E27FC236}">
                <a16:creationId xmlns:a16="http://schemas.microsoft.com/office/drawing/2014/main" id="{109CB7B0-0A22-43EC-9022-70B36581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0DEA25-A1C6-A465-B21F-0701F373D07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D621058-6213-2789-2F99-6D6DC73E2BF9}"/>
              </a:ext>
            </a:extLst>
          </p:cNvPr>
          <p:cNvSpPr/>
          <p:nvPr/>
        </p:nvSpPr>
        <p:spPr>
          <a:xfrm>
            <a:off x="1790700" y="2576513"/>
            <a:ext cx="1685925" cy="1800225"/>
          </a:xfrm>
          <a:prstGeom prst="roundRect">
            <a:avLst>
              <a:gd name="adj" fmla="val 12821"/>
            </a:avLst>
          </a:prstGeom>
          <a:solidFill>
            <a:srgbClr val="8EC0B9"/>
          </a:solidFill>
          <a:ln>
            <a:solidFill>
              <a:srgbClr val="8CAEC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dirty="0"/>
              <a:t>图形的运动</a:t>
            </a:r>
            <a:endParaRPr lang="en-US" altLang="zh-CN" sz="2800" dirty="0"/>
          </a:p>
          <a:p>
            <a:pPr algn="ctr">
              <a:lnSpc>
                <a:spcPct val="130000"/>
              </a:lnSpc>
            </a:pPr>
            <a:r>
              <a:rPr lang="zh-CN" altLang="en-US" sz="2800" dirty="0"/>
              <a:t>（二）</a:t>
            </a: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FD22DF53-FBED-4612-9CE9-B115FE271774}"/>
              </a:ext>
            </a:extLst>
          </p:cNvPr>
          <p:cNvSpPr/>
          <p:nvPr/>
        </p:nvSpPr>
        <p:spPr>
          <a:xfrm>
            <a:off x="3619500" y="1990725"/>
            <a:ext cx="466725" cy="2971800"/>
          </a:xfrm>
          <a:prstGeom prst="leftBrace">
            <a:avLst>
              <a:gd name="adj1" fmla="val 43027"/>
              <a:gd name="adj2" fmla="val 50000"/>
            </a:avLst>
          </a:prstGeom>
          <a:ln w="28575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083058BB-B54B-5E5B-56E4-C6378DB55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1671638"/>
            <a:ext cx="1655762" cy="609600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轴对称图形</a:t>
            </a:r>
            <a:endParaRPr lang="zh-CN" altLang="en-US" b="1" dirty="0">
              <a:solidFill>
                <a:srgbClr val="579B9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AutoShape 5">
            <a:extLst>
              <a:ext uri="{FF2B5EF4-FFF2-40B4-BE49-F238E27FC236}">
                <a16:creationId xmlns:a16="http://schemas.microsoft.com/office/drawing/2014/main" id="{DE660644-94CB-A93A-0964-ED66EA6EE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3181351"/>
            <a:ext cx="1217612" cy="577850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平移</a:t>
            </a:r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23EC2C0A-050A-404E-5EB4-C50F62460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4687888"/>
            <a:ext cx="1165080" cy="504825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旋转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A6A60374-10E0-32C0-AA50-D54EA0481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975" y="3181351"/>
            <a:ext cx="1838325" cy="577850"/>
          </a:xfrm>
          <a:prstGeom prst="flowChartAlternateProcess">
            <a:avLst/>
          </a:prstGeom>
          <a:noFill/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400" b="1" dirty="0">
                <a:latin typeface="Times New Roman" pitchFamily="18" charset="0"/>
                <a:ea typeface="+mn-ea"/>
                <a:cs typeface="Times New Roman" pitchFamily="18" charset="0"/>
              </a:rPr>
              <a:t>能移回去吗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14D8CA2-DE27-4B45-2F29-EF868968C3A7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5505450" y="3470276"/>
            <a:ext cx="771525" cy="0"/>
          </a:xfrm>
          <a:prstGeom prst="line">
            <a:avLst/>
          </a:prstGeom>
          <a:ln w="19050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935036F5-7F57-A599-EA44-1479A31F0913}"/>
              </a:ext>
            </a:extLst>
          </p:cNvPr>
          <p:cNvSpPr/>
          <p:nvPr/>
        </p:nvSpPr>
        <p:spPr>
          <a:xfrm flipH="1">
            <a:off x="8372475" y="1990725"/>
            <a:ext cx="466725" cy="2971800"/>
          </a:xfrm>
          <a:prstGeom prst="leftBrace">
            <a:avLst>
              <a:gd name="adj1" fmla="val 43027"/>
              <a:gd name="adj2" fmla="val 50000"/>
            </a:avLst>
          </a:prstGeom>
          <a:ln w="28575">
            <a:solidFill>
              <a:srgbClr val="8CAE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AutoShape 6">
            <a:extLst>
              <a:ext uri="{FF2B5EF4-FFF2-40B4-BE49-F238E27FC236}">
                <a16:creationId xmlns:a16="http://schemas.microsoft.com/office/drawing/2014/main" id="{C33EF0A0-EE33-DD9E-C515-DDCFE454E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1287" y="3221038"/>
            <a:ext cx="1741487" cy="504825"/>
          </a:xfrm>
          <a:prstGeom prst="flowChartAlternateProcess">
            <a:avLst/>
          </a:prstGeom>
          <a:solidFill>
            <a:srgbClr val="FFFFFF"/>
          </a:solidFill>
          <a:ln w="12700" cmpd="sng">
            <a:solidFill>
              <a:srgbClr val="8CAEC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zh-CN" altLang="en-US" sz="2400" b="1" dirty="0">
                <a:solidFill>
                  <a:srgbClr val="579B9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图案设计</a:t>
            </a:r>
          </a:p>
        </p:txBody>
      </p:sp>
    </p:spTree>
    <p:extLst>
      <p:ext uri="{BB962C8B-B14F-4D97-AF65-F5344CB8AC3E}">
        <p14:creationId xmlns:p14="http://schemas.microsoft.com/office/powerpoint/2010/main" val="388525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CD2BF-F155-4DA9-19D0-36A64FF22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>
            <a:extLst>
              <a:ext uri="{FF2B5EF4-FFF2-40B4-BE49-F238E27FC236}">
                <a16:creationId xmlns:a16="http://schemas.microsoft.com/office/drawing/2014/main" id="{2DE646BB-B397-0BEF-5F10-0AF3CAA053C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A2BEC1-DD9A-0077-3273-B7E83D79866B}"/>
              </a:ext>
            </a:extLst>
          </p:cNvPr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我的收获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2018CD-AD8C-61E4-BE92-1C0CDE89CAA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423" y="1603240"/>
            <a:ext cx="7177153" cy="515251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C98DA60-0F2F-9C7B-EA01-7430D44559C9}"/>
              </a:ext>
            </a:extLst>
          </p:cNvPr>
          <p:cNvSpPr txBox="1"/>
          <p:nvPr/>
        </p:nvSpPr>
        <p:spPr>
          <a:xfrm>
            <a:off x="983410" y="1148115"/>
            <a:ext cx="103171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u="none" strike="noStrike" baseline="0" dirty="0">
                <a:latin typeface="黑体" panose="02010609060101010101" pitchFamily="49" charset="-122"/>
                <a:ea typeface="黑体" panose="02010609060101010101" pitchFamily="49" charset="-122"/>
              </a:rPr>
              <a:t>结合下图，说一说你对轴对称图形、平移和旋转的认识。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01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9CECAD35-2F9E-5202-136D-1C6B555A2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" t="503"/>
          <a:stretch/>
        </p:blipFill>
        <p:spPr>
          <a:xfrm>
            <a:off x="1352550" y="0"/>
            <a:ext cx="9519845" cy="682349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53056FEE-342C-25DB-8BCC-1306FA5B054C}"/>
              </a:ext>
            </a:extLst>
          </p:cNvPr>
          <p:cNvSpPr/>
          <p:nvPr/>
        </p:nvSpPr>
        <p:spPr>
          <a:xfrm>
            <a:off x="1371600" y="0"/>
            <a:ext cx="9429750" cy="6753225"/>
          </a:xfrm>
          <a:prstGeom prst="rect">
            <a:avLst/>
          </a:prstGeom>
          <a:solidFill>
            <a:srgbClr val="C0C0C0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5D24CD2-A695-CE13-8403-4D7A61260C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18" t="56311" r="35856" b="5751"/>
          <a:stretch>
            <a:fillRect/>
          </a:stretch>
        </p:blipFill>
        <p:spPr>
          <a:xfrm>
            <a:off x="4779390" y="3827282"/>
            <a:ext cx="2667785" cy="260179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BA73088-A200-9CED-D3DC-FECD875289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0" t="46826" r="58947" b="13036"/>
          <a:stretch>
            <a:fillRect/>
          </a:stretch>
        </p:blipFill>
        <p:spPr>
          <a:xfrm>
            <a:off x="1904214" y="3176834"/>
            <a:ext cx="3337089" cy="27526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8D09A24-2ACD-AACC-76D3-7F4D0BFF3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170" t="10189" r="40127" b="68805"/>
          <a:stretch>
            <a:fillRect/>
          </a:stretch>
        </p:blipFill>
        <p:spPr>
          <a:xfrm>
            <a:off x="4106174" y="664235"/>
            <a:ext cx="2932981" cy="144061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66EC40C-7D79-FFCB-8131-4C3F2EE90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33" t="32453" r="20088" b="28302"/>
          <a:stretch/>
        </p:blipFill>
        <p:spPr>
          <a:xfrm>
            <a:off x="6185141" y="2191111"/>
            <a:ext cx="2768360" cy="26914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5CA3FF3-C1E0-DD00-0F83-EB3ED30FB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7" t="34717" r="55478" b="51698"/>
          <a:stretch>
            <a:fillRect/>
          </a:stretch>
        </p:blipFill>
        <p:spPr>
          <a:xfrm>
            <a:off x="4011283" y="2346386"/>
            <a:ext cx="1561381" cy="931653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458EFDB-0D20-874A-369A-A4EF90916F4E}"/>
              </a:ext>
            </a:extLst>
          </p:cNvPr>
          <p:cNvSpPr txBox="1"/>
          <p:nvPr/>
        </p:nvSpPr>
        <p:spPr>
          <a:xfrm>
            <a:off x="7629525" y="553135"/>
            <a:ext cx="1743074" cy="999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0" i="0" u="none" strike="noStrike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扇叶的运动是旋转现象。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DE50112-2539-2EE7-D6E4-29D094CB72DB}"/>
              </a:ext>
            </a:extLst>
          </p:cNvPr>
          <p:cNvSpPr/>
          <p:nvPr/>
        </p:nvSpPr>
        <p:spPr>
          <a:xfrm>
            <a:off x="6762750" y="92426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67AC67-DD46-06FD-3AEF-32CC54F16D5E}"/>
              </a:ext>
            </a:extLst>
          </p:cNvPr>
          <p:cNvSpPr txBox="1"/>
          <p:nvPr/>
        </p:nvSpPr>
        <p:spPr>
          <a:xfrm>
            <a:off x="657224" y="1762810"/>
            <a:ext cx="2762249" cy="1350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班徽是一个轴对称图形，它的左右两边对折后能完全重合。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3A24DC3-9263-7B50-579E-E34A0E0A962B}"/>
              </a:ext>
            </a:extLst>
          </p:cNvPr>
          <p:cNvSpPr/>
          <p:nvPr/>
        </p:nvSpPr>
        <p:spPr>
          <a:xfrm flipH="1">
            <a:off x="3390900" y="244826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8963340-DC22-C36D-8736-864B02BBD041}"/>
              </a:ext>
            </a:extLst>
          </p:cNvPr>
          <p:cNvSpPr txBox="1"/>
          <p:nvPr/>
        </p:nvSpPr>
        <p:spPr>
          <a:xfrm>
            <a:off x="9143999" y="2524810"/>
            <a:ext cx="2028825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推拉门的运动是平移现象。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AD5EEAF-3A2D-233F-5B9F-0336502428F5}"/>
              </a:ext>
            </a:extLst>
          </p:cNvPr>
          <p:cNvSpPr/>
          <p:nvPr/>
        </p:nvSpPr>
        <p:spPr>
          <a:xfrm rot="21193839">
            <a:off x="8082460" y="3017760"/>
            <a:ext cx="1035886" cy="2307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F847811-973D-E6DB-2668-DAE078FD396C}"/>
              </a:ext>
            </a:extLst>
          </p:cNvPr>
          <p:cNvSpPr txBox="1"/>
          <p:nvPr/>
        </p:nvSpPr>
        <p:spPr>
          <a:xfrm>
            <a:off x="8153399" y="5048935"/>
            <a:ext cx="1762125" cy="999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推动箱子是平移现象。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220F1D3-22BC-D63D-E3AE-19B719B9A370}"/>
              </a:ext>
            </a:extLst>
          </p:cNvPr>
          <p:cNvSpPr/>
          <p:nvPr/>
        </p:nvSpPr>
        <p:spPr>
          <a:xfrm>
            <a:off x="7286625" y="5362919"/>
            <a:ext cx="790575" cy="133006"/>
          </a:xfrm>
          <a:custGeom>
            <a:avLst/>
            <a:gdLst>
              <a:gd name="connsiteX0" fmla="*/ 0 w 790575"/>
              <a:gd name="connsiteY0" fmla="*/ 133006 h 133006"/>
              <a:gd name="connsiteX1" fmla="*/ 457200 w 790575"/>
              <a:gd name="connsiteY1" fmla="*/ 9181 h 133006"/>
              <a:gd name="connsiteX2" fmla="*/ 790575 w 790575"/>
              <a:gd name="connsiteY2" fmla="*/ 18706 h 1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0575" h="133006">
                <a:moveTo>
                  <a:pt x="0" y="133006"/>
                </a:moveTo>
                <a:cubicBezTo>
                  <a:pt x="162719" y="80618"/>
                  <a:pt x="325438" y="28231"/>
                  <a:pt x="457200" y="9181"/>
                </a:cubicBezTo>
                <a:cubicBezTo>
                  <a:pt x="588962" y="-9869"/>
                  <a:pt x="689768" y="4418"/>
                  <a:pt x="790575" y="18706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7C1FE6B-AA21-DD28-128D-1929809DA5B8}"/>
              </a:ext>
            </a:extLst>
          </p:cNvPr>
          <p:cNvSpPr txBox="1"/>
          <p:nvPr/>
        </p:nvSpPr>
        <p:spPr>
          <a:xfrm>
            <a:off x="1041400" y="5507694"/>
            <a:ext cx="2124073" cy="910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用手拧干拖把是旋转现象。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DD47504-5B7F-5AE3-9BA5-0A59DE6069C7}"/>
              </a:ext>
            </a:extLst>
          </p:cNvPr>
          <p:cNvSpPr/>
          <p:nvPr/>
        </p:nvSpPr>
        <p:spPr>
          <a:xfrm>
            <a:off x="2927350" y="5219700"/>
            <a:ext cx="1003300" cy="717550"/>
          </a:xfrm>
          <a:custGeom>
            <a:avLst/>
            <a:gdLst>
              <a:gd name="connsiteX0" fmla="*/ 1003300 w 1003300"/>
              <a:gd name="connsiteY0" fmla="*/ 0 h 717550"/>
              <a:gd name="connsiteX1" fmla="*/ 603250 w 1003300"/>
              <a:gd name="connsiteY1" fmla="*/ 482600 h 717550"/>
              <a:gd name="connsiteX2" fmla="*/ 0 w 1003300"/>
              <a:gd name="connsiteY2" fmla="*/ 717550 h 71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3300" h="717550">
                <a:moveTo>
                  <a:pt x="1003300" y="0"/>
                </a:moveTo>
                <a:cubicBezTo>
                  <a:pt x="886883" y="181504"/>
                  <a:pt x="770467" y="363008"/>
                  <a:pt x="603250" y="482600"/>
                </a:cubicBezTo>
                <a:cubicBezTo>
                  <a:pt x="436033" y="602192"/>
                  <a:pt x="218016" y="659871"/>
                  <a:pt x="0" y="717550"/>
                </a:cubicBezTo>
              </a:path>
            </a:pathLst>
          </a:custGeom>
          <a:noFill/>
          <a:ln>
            <a:solidFill>
              <a:srgbClr val="FF0000">
                <a:alpha val="95000"/>
              </a:srgbClr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08968B5-76F9-B6A3-5D12-D9BB58DFF5F5}"/>
              </a:ext>
            </a:extLst>
          </p:cNvPr>
          <p:cNvSpPr txBox="1"/>
          <p:nvPr/>
        </p:nvSpPr>
        <p:spPr>
          <a:xfrm>
            <a:off x="10887074" y="5648325"/>
            <a:ext cx="1228726" cy="1101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8EC0B9"/>
                </a:solidFill>
                <a:latin typeface="+mj-ea"/>
                <a:ea typeface="+mj-ea"/>
              </a:rPr>
              <a:t>单击对应现象出现说明，单击灰色色块返回</a:t>
            </a:r>
          </a:p>
        </p:txBody>
      </p:sp>
    </p:spTree>
    <p:extLst>
      <p:ext uri="{BB962C8B-B14F-4D97-AF65-F5344CB8AC3E}">
        <p14:creationId xmlns:p14="http://schemas.microsoft.com/office/powerpoint/2010/main" val="180487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9" grpId="0" animBg="1"/>
      <p:bldP spid="19" grpId="2" animBg="1"/>
      <p:bldP spid="19" grpId="4" animBg="1"/>
      <p:bldP spid="19" grpId="6" animBg="1"/>
      <p:bldP spid="19" grpId="8" animBg="1"/>
      <p:bldP spid="19" grpId="9" animBg="1"/>
      <p:bldP spid="21" grpId="0"/>
      <p:bldP spid="22" grpId="0" animBg="1"/>
      <p:bldP spid="23" grpId="0"/>
      <p:bldP spid="24" grpId="0" animBg="1"/>
      <p:bldP spid="26" grpId="0"/>
      <p:bldP spid="27" grpId="0" animBg="1"/>
      <p:bldP spid="28" grpId="0"/>
      <p:bldP spid="29" grpId="0" animBg="1"/>
      <p:bldP spid="30" grpId="0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id="{06CB5132-1CD0-4BFC-920F-584658CFE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25" y="1143084"/>
            <a:ext cx="9686925" cy="14542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24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仔细观察，说一说身边还有哪些有关轴对称图形、平移和旋转的现象。</a:t>
            </a:r>
          </a:p>
        </p:txBody>
      </p:sp>
      <p:grpSp>
        <p:nvGrpSpPr>
          <p:cNvPr id="2" name="组合 34">
            <a:extLst>
              <a:ext uri="{FF2B5EF4-FFF2-40B4-BE49-F238E27FC236}">
                <a16:creationId xmlns:a16="http://schemas.microsoft.com/office/drawing/2014/main" id="{D82640FD-2298-1E97-96D7-86FD10ACB318}"/>
              </a:ext>
            </a:extLst>
          </p:cNvPr>
          <p:cNvGrpSpPr/>
          <p:nvPr/>
        </p:nvGrpSpPr>
        <p:grpSpPr>
          <a:xfrm>
            <a:off x="477838" y="376238"/>
            <a:ext cx="2924176" cy="800100"/>
            <a:chOff x="1065077" y="448185"/>
            <a:chExt cx="2924431" cy="801098"/>
          </a:xfrm>
        </p:grpSpPr>
        <p:pic>
          <p:nvPicPr>
            <p:cNvPr id="4" name="图片 32">
              <a:extLst>
                <a:ext uri="{FF2B5EF4-FFF2-40B4-BE49-F238E27FC236}">
                  <a16:creationId xmlns:a16="http://schemas.microsoft.com/office/drawing/2014/main" id="{1D8DDDCB-E6ED-2A9E-EDCE-8B25C86F4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00962" flipH="1">
              <a:off x="1065077" y="448185"/>
              <a:ext cx="932272" cy="8010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33">
              <a:extLst>
                <a:ext uri="{FF2B5EF4-FFF2-40B4-BE49-F238E27FC236}">
                  <a16:creationId xmlns:a16="http://schemas.microsoft.com/office/drawing/2014/main" id="{DE024A99-1FC8-E31B-5E70-CBE4CD484A38}"/>
                </a:ext>
              </a:extLst>
            </p:cNvPr>
            <p:cNvSpPr/>
            <p:nvPr/>
          </p:nvSpPr>
          <p:spPr>
            <a:xfrm>
              <a:off x="2081030" y="563312"/>
              <a:ext cx="1908478" cy="6471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zh-CN" altLang="en-US" sz="3600" b="1" dirty="0">
                  <a:solidFill>
                    <a:srgbClr val="ED2025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3200" dirty="0">
                <a:solidFill>
                  <a:srgbClr val="ED2025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F6060F-906E-FD32-B4FB-15BECE991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26430" y="3179031"/>
            <a:ext cx="3338388" cy="33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13">
            <a:extLst>
              <a:ext uri="{FF2B5EF4-FFF2-40B4-BE49-F238E27FC236}">
                <a16:creationId xmlns:a16="http://schemas.microsoft.com/office/drawing/2014/main" id="{AB3F0A96-F33C-2417-A4E8-D32AE8A330AD}"/>
              </a:ext>
            </a:extLst>
          </p:cNvPr>
          <p:cNvSpPr/>
          <p:nvPr/>
        </p:nvSpPr>
        <p:spPr>
          <a:xfrm>
            <a:off x="533400" y="3028949"/>
            <a:ext cx="22098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</a:t>
            </a:r>
          </a:p>
        </p:txBody>
      </p:sp>
      <p:sp>
        <p:nvSpPr>
          <p:cNvPr id="7" name="圆角矩形 13">
            <a:extLst>
              <a:ext uri="{FF2B5EF4-FFF2-40B4-BE49-F238E27FC236}">
                <a16:creationId xmlns:a16="http://schemas.microsoft.com/office/drawing/2014/main" id="{70291B76-9841-CF61-D44B-AC4E798F21EA}"/>
              </a:ext>
            </a:extLst>
          </p:cNvPr>
          <p:cNvSpPr/>
          <p:nvPr/>
        </p:nvSpPr>
        <p:spPr>
          <a:xfrm>
            <a:off x="5676900" y="4255391"/>
            <a:ext cx="4933950" cy="1215110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对称轴两侧的图形能够完全重合。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853B1FF-7080-A715-7345-88ACA0963F33}"/>
              </a:ext>
            </a:extLst>
          </p:cNvPr>
          <p:cNvCxnSpPr>
            <a:cxnSpLocks/>
          </p:cNvCxnSpPr>
          <p:nvPr/>
        </p:nvCxnSpPr>
        <p:spPr>
          <a:xfrm>
            <a:off x="3076575" y="3381375"/>
            <a:ext cx="0" cy="2781300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A8A971F1-FB78-1732-262A-CBFD61E97DE5}"/>
              </a:ext>
            </a:extLst>
          </p:cNvPr>
          <p:cNvSpPr txBox="1"/>
          <p:nvPr/>
        </p:nvSpPr>
        <p:spPr>
          <a:xfrm>
            <a:off x="3214688" y="3272909"/>
            <a:ext cx="3471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对称轴一般用虚线表示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40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电梯应用行业介绍-电梯行业-深圳市鼎盛天科技有限公司">
            <a:extLst>
              <a:ext uri="{FF2B5EF4-FFF2-40B4-BE49-F238E27FC236}">
                <a16:creationId xmlns:a16="http://schemas.microsoft.com/office/drawing/2014/main" id="{F21C9595-E752-EE7A-64B7-2CF8C41F4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9" y="2111300"/>
            <a:ext cx="3674759" cy="274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圆角矩形 13">
            <a:extLst>
              <a:ext uri="{FF2B5EF4-FFF2-40B4-BE49-F238E27FC236}">
                <a16:creationId xmlns:a16="http://schemas.microsoft.com/office/drawing/2014/main" id="{4A1256DD-7C6B-43DD-B7B6-BEB78ABFF53F}"/>
              </a:ext>
            </a:extLst>
          </p:cNvPr>
          <p:cNvSpPr/>
          <p:nvPr/>
        </p:nvSpPr>
        <p:spPr>
          <a:xfrm>
            <a:off x="695325" y="857249"/>
            <a:ext cx="13335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E50F98-98E5-7FC2-9E9E-7F55785279B7}"/>
              </a:ext>
            </a:extLst>
          </p:cNvPr>
          <p:cNvSpPr txBox="1"/>
          <p:nvPr/>
        </p:nvSpPr>
        <p:spPr>
          <a:xfrm>
            <a:off x="4593771" y="2402346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40D6E1-68D9-EF46-457D-582EDBC98A9B}"/>
              </a:ext>
            </a:extLst>
          </p:cNvPr>
          <p:cNvSpPr txBox="1"/>
          <p:nvPr/>
        </p:nvSpPr>
        <p:spPr>
          <a:xfrm>
            <a:off x="4593771" y="3231021"/>
            <a:ext cx="7598229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FBB507-837D-9400-A143-5EDFD0B2C300}"/>
              </a:ext>
            </a:extLst>
          </p:cNvPr>
          <p:cNvSpPr txBox="1"/>
          <p:nvPr/>
        </p:nvSpPr>
        <p:spPr>
          <a:xfrm>
            <a:off x="6632121" y="2404548"/>
            <a:ext cx="43719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沿着直线运动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EF4E37-E671-9540-966A-AD0501E5F03D}"/>
              </a:ext>
            </a:extLst>
          </p:cNvPr>
          <p:cNvSpPr txBox="1"/>
          <p:nvPr/>
        </p:nvSpPr>
        <p:spPr>
          <a:xfrm>
            <a:off x="7895772" y="3091321"/>
            <a:ext cx="38608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物体本身的方向、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D9385C-1644-4D46-54FB-D59F06F4906B}"/>
              </a:ext>
            </a:extLst>
          </p:cNvPr>
          <p:cNvSpPr txBox="1"/>
          <p:nvPr/>
        </p:nvSpPr>
        <p:spPr>
          <a:xfrm>
            <a:off x="8516256" y="3827921"/>
            <a:ext cx="11842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A99670-2A8B-8684-E674-BC0EA504BD65}"/>
              </a:ext>
            </a:extLst>
          </p:cNvPr>
          <p:cNvSpPr txBox="1"/>
          <p:nvPr/>
        </p:nvSpPr>
        <p:spPr>
          <a:xfrm>
            <a:off x="4586514" y="3817036"/>
            <a:ext cx="2583543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大小、形状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255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13">
            <a:extLst>
              <a:ext uri="{FF2B5EF4-FFF2-40B4-BE49-F238E27FC236}">
                <a16:creationId xmlns:a16="http://schemas.microsoft.com/office/drawing/2014/main" id="{7B68F136-E1C5-2474-3DCD-0A55AF431395}"/>
              </a:ext>
            </a:extLst>
          </p:cNvPr>
          <p:cNvSpPr/>
          <p:nvPr/>
        </p:nvSpPr>
        <p:spPr>
          <a:xfrm>
            <a:off x="695325" y="857249"/>
            <a:ext cx="1333500" cy="609601"/>
          </a:xfrm>
          <a:prstGeom prst="roundRect">
            <a:avLst/>
          </a:prstGeom>
          <a:solidFill>
            <a:srgbClr val="FCEFDE"/>
          </a:solidFill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9F4FCB-CE90-FA51-7C3D-0FEF9232AE0F}"/>
              </a:ext>
            </a:extLst>
          </p:cNvPr>
          <p:cNvSpPr txBox="1"/>
          <p:nvPr/>
        </p:nvSpPr>
        <p:spPr>
          <a:xfrm>
            <a:off x="4562475" y="2439085"/>
            <a:ext cx="2600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运动方式：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4898C5-6196-DE17-BEE8-D231D692C875}"/>
              </a:ext>
            </a:extLst>
          </p:cNvPr>
          <p:cNvSpPr txBox="1"/>
          <p:nvPr/>
        </p:nvSpPr>
        <p:spPr>
          <a:xfrm>
            <a:off x="4562475" y="3267760"/>
            <a:ext cx="7197725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在运动的过程中，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r>
              <a:rPr lang="en-US" altLang="zh-CN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发生</a:t>
            </a:r>
            <a:r>
              <a:rPr lang="zh-CN" altLang="en-US" sz="3200" b="1" i="0" u="none" strike="noStrike" baseline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7C45E1-6FB5-BDC4-3F5D-D4AE644DD12B}"/>
              </a:ext>
            </a:extLst>
          </p:cNvPr>
          <p:cNvSpPr txBox="1"/>
          <p:nvPr/>
        </p:nvSpPr>
        <p:spPr>
          <a:xfrm>
            <a:off x="6600824" y="2441287"/>
            <a:ext cx="55213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绕着一个点或一个轴转动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F89A9E-F89D-5477-7507-EF1B840BEC72}"/>
              </a:ext>
            </a:extLst>
          </p:cNvPr>
          <p:cNvSpPr txBox="1"/>
          <p:nvPr/>
        </p:nvSpPr>
        <p:spPr>
          <a:xfrm>
            <a:off x="7899400" y="3166160"/>
            <a:ext cx="36734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物体的大小、形状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E6A39E-937B-4EF9-946F-B69CE9F3B44C}"/>
              </a:ext>
            </a:extLst>
          </p:cNvPr>
          <p:cNvSpPr txBox="1"/>
          <p:nvPr/>
        </p:nvSpPr>
        <p:spPr>
          <a:xfrm>
            <a:off x="5842000" y="3899585"/>
            <a:ext cx="3178175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自身方向、位置</a:t>
            </a:r>
          </a:p>
        </p:txBody>
      </p:sp>
      <p:pic>
        <p:nvPicPr>
          <p:cNvPr id="3074" name="Picture 2" descr="风车摄影图__工业生产_现代科技_摄影图库_昵图网">
            <a:extLst>
              <a:ext uri="{FF2B5EF4-FFF2-40B4-BE49-F238E27FC236}">
                <a16:creationId xmlns:a16="http://schemas.microsoft.com/office/drawing/2014/main" id="{B6966F3F-17EA-A734-E5AA-1B4BADD43B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5" r="35522" b="16814"/>
          <a:stretch/>
        </p:blipFill>
        <p:spPr bwMode="auto">
          <a:xfrm>
            <a:off x="749300" y="1623731"/>
            <a:ext cx="3670300" cy="447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7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6FB0AC0-5BF9-DC6F-046E-263DC2434011}"/>
              </a:ext>
            </a:extLst>
          </p:cNvPr>
          <p:cNvGrpSpPr/>
          <p:nvPr/>
        </p:nvGrpSpPr>
        <p:grpSpPr>
          <a:xfrm>
            <a:off x="1910165" y="0"/>
            <a:ext cx="10441940" cy="6354439"/>
            <a:chOff x="-1309" y="-1815"/>
            <a:chExt cx="16444" cy="8829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A63FE15-E26C-C4B4-FF90-77D729759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rcRect t="10213" b="10489"/>
            <a:stretch>
              <a:fillRect/>
            </a:stretch>
          </p:blipFill>
          <p:spPr>
            <a:xfrm>
              <a:off x="-1309" y="-1815"/>
              <a:ext cx="16444" cy="882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390" h="13790">
                  <a:moveTo>
                    <a:pt x="0" y="0"/>
                  </a:moveTo>
                  <a:lnTo>
                    <a:pt x="17390" y="0"/>
                  </a:lnTo>
                  <a:lnTo>
                    <a:pt x="17390" y="13790"/>
                  </a:lnTo>
                  <a:lnTo>
                    <a:pt x="16200" y="13790"/>
                  </a:lnTo>
                  <a:lnTo>
                    <a:pt x="16523" y="13204"/>
                  </a:lnTo>
                  <a:lnTo>
                    <a:pt x="7478" y="13545"/>
                  </a:lnTo>
                  <a:lnTo>
                    <a:pt x="7406" y="13790"/>
                  </a:lnTo>
                  <a:lnTo>
                    <a:pt x="0" y="137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1A73869-33F8-56AE-F3A3-0088BD822F5F}"/>
                </a:ext>
              </a:extLst>
            </p:cNvPr>
            <p:cNvSpPr/>
            <p:nvPr/>
          </p:nvSpPr>
          <p:spPr>
            <a:xfrm rot="21480000">
              <a:off x="1375" y="5878"/>
              <a:ext cx="3300" cy="670"/>
            </a:xfrm>
            <a:prstGeom prst="rect">
              <a:avLst/>
            </a:prstGeom>
            <a:solidFill>
              <a:srgbClr val="3858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154BA64D-8443-D66C-38AD-C61C9014A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409" y="684137"/>
            <a:ext cx="1969135" cy="1969135"/>
          </a:xfrm>
          <a:prstGeom prst="rect">
            <a:avLst/>
          </a:prstGeom>
        </p:spPr>
      </p:pic>
      <p:sp>
        <p:nvSpPr>
          <p:cNvPr id="11" name="文本框 20">
            <a:extLst>
              <a:ext uri="{FF2B5EF4-FFF2-40B4-BE49-F238E27FC236}">
                <a16:creationId xmlns:a16="http://schemas.microsoft.com/office/drawing/2014/main" id="{7CF57B14-AB19-267F-40FA-F55D3CE43053}"/>
              </a:ext>
            </a:extLst>
          </p:cNvPr>
          <p:cNvSpPr txBox="1"/>
          <p:nvPr/>
        </p:nvSpPr>
        <p:spPr>
          <a:xfrm rot="21480000">
            <a:off x="3328755" y="1958672"/>
            <a:ext cx="7804150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1pPr>
            <a:lvl2pPr marL="3429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2pPr>
            <a:lvl3pPr marL="685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3pPr>
            <a:lvl4pPr marL="10287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4pPr>
            <a:lvl5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5pPr>
            <a:lvl6pPr marL="17145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6pPr>
            <a:lvl7pPr marL="20574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7pPr>
            <a:lvl8pPr marL="24003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8pPr>
            <a:lvl9pPr marL="2743200" algn="l" defTabSz="685800" rtl="0" eaLnBrk="1" latinLnBrk="0" hangingPunct="1">
              <a:defRPr kern="12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cs typeface="+mn-cs"/>
              </a:defRPr>
            </a:lvl9pPr>
          </a:lstStyle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小组之间互相出题：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 一个人出题，另一个人在方格纸上对应移一移，画出移动后的图形。</a:t>
            </a:r>
            <a:endParaRPr lang="en-US" altLang="zh-CN" sz="2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在方格纸中画出两个图形，说一说从其中一个图形移动到另一个图形的路线是怎样的，并将设计的路线记录下来。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D8742B1-ACA4-07FA-02A1-28F39CCF83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323" y="1618237"/>
            <a:ext cx="2379110" cy="467750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87AC98F-D908-E979-BBCD-50689F9F813C}"/>
              </a:ext>
            </a:extLst>
          </p:cNvPr>
          <p:cNvSpPr txBox="1"/>
          <p:nvPr/>
        </p:nvSpPr>
        <p:spPr>
          <a:xfrm>
            <a:off x="631031" y="191474"/>
            <a:ext cx="3140869" cy="898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小组合作：</a:t>
            </a:r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7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36D9A29C-3793-E903-0F35-0DE6DD0EF15B}"/>
              </a:ext>
            </a:extLst>
          </p:cNvPr>
          <p:cNvSpPr txBox="1"/>
          <p:nvPr/>
        </p:nvSpPr>
        <p:spPr>
          <a:xfrm>
            <a:off x="1352550" y="1829991"/>
            <a:ext cx="9486900" cy="289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NEU-BZ-Regular"/>
              </a:rPr>
              <a:t>运用平移、旋转的知识设计，你能设计出什么美丽的图案？观察身边有哪些图案运用了这些知识，记录下来后在班级内分享并说明你选择它的理由。</a:t>
            </a:r>
            <a:endParaRPr lang="zh-CN" altLang="en-US" sz="36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B707FD-1497-699D-88E4-FED7A0B7D4B2}"/>
              </a:ext>
            </a:extLst>
          </p:cNvPr>
          <p:cNvSpPr txBox="1"/>
          <p:nvPr/>
        </p:nvSpPr>
        <p:spPr>
          <a:xfrm>
            <a:off x="631031" y="191474"/>
            <a:ext cx="3140869" cy="898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美学设计：</a:t>
            </a:r>
            <a:endParaRPr lang="en-US" altLang="zh-CN" sz="40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73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4952</TotalTime>
  <Words>604</Words>
  <Application>Microsoft Office PowerPoint</Application>
  <PresentationFormat>宽屏</PresentationFormat>
  <Paragraphs>71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NEU-BZ-Regular</vt:lpstr>
      <vt:lpstr>等线</vt:lpstr>
      <vt:lpstr>黑体</vt:lpstr>
      <vt:lpstr>华文细黑</vt:lpstr>
      <vt:lpstr>楷体</vt:lpstr>
      <vt:lpstr>宋体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Admin</cp:lastModifiedBy>
  <cp:revision>817</cp:revision>
  <dcterms:created xsi:type="dcterms:W3CDTF">2016-01-14T07:05:12Z</dcterms:created>
  <dcterms:modified xsi:type="dcterms:W3CDTF">2025-11-17T05:55:49Z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